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46" d="100"/>
          <a:sy n="46" d="100"/>
        </p:scale>
        <p:origin x="42"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11/13/2017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800"/>
            <a:ext cx="8932755" cy="1379484"/>
          </a:xfrm>
        </p:spPr>
        <p:txBody>
          <a:bodyPr>
            <a:normAutofit/>
          </a:bodyPr>
          <a:lstStyle/>
          <a:p>
            <a:pPr algn="r"/>
            <a:r>
              <a:rPr lang="fa-IR" sz="6000" dirty="0" smtClean="0">
                <a:solidFill>
                  <a:schemeClr val="bg1">
                    <a:lumMod val="95000"/>
                    <a:lumOff val="5000"/>
                  </a:schemeClr>
                </a:solidFill>
              </a:rPr>
              <a:t>بسم الله الرحمن الرحیم</a:t>
            </a:r>
            <a:endParaRPr lang="en-US" sz="6000" dirty="0">
              <a:solidFill>
                <a:schemeClr val="bg1">
                  <a:lumMod val="95000"/>
                  <a:lumOff val="5000"/>
                </a:schemeClr>
              </a:solidFill>
            </a:endParaRPr>
          </a:p>
        </p:txBody>
      </p:sp>
      <p:sp>
        <p:nvSpPr>
          <p:cNvPr id="3" name="Subtitle 2"/>
          <p:cNvSpPr>
            <a:spLocks noGrp="1"/>
          </p:cNvSpPr>
          <p:nvPr>
            <p:ph type="subTitle" idx="1"/>
          </p:nvPr>
        </p:nvSpPr>
        <p:spPr/>
        <p:txBody>
          <a:bodyPr>
            <a:normAutofit/>
          </a:bodyPr>
          <a:lstStyle/>
          <a:p>
            <a:r>
              <a:rPr lang="en-US" sz="2800" dirty="0" smtClean="0">
                <a:solidFill>
                  <a:schemeClr val="bg1">
                    <a:lumMod val="95000"/>
                    <a:lumOff val="5000"/>
                  </a:schemeClr>
                </a:solidFill>
              </a:rPr>
              <a:t>Executive functions</a:t>
            </a:r>
            <a:endParaRPr lang="en-US" sz="2800" dirty="0">
              <a:solidFill>
                <a:schemeClr val="bg1">
                  <a:lumMod val="95000"/>
                  <a:lumOff val="5000"/>
                </a:schemeClr>
              </a:solidFill>
            </a:endParaRPr>
          </a:p>
        </p:txBody>
      </p:sp>
    </p:spTree>
    <p:extLst>
      <p:ext uri="{BB962C8B-B14F-4D97-AF65-F5344CB8AC3E}">
        <p14:creationId xmlns:p14="http://schemas.microsoft.com/office/powerpoint/2010/main" val="4121010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19546"/>
            <a:ext cx="8534400" cy="5474854"/>
          </a:xfrm>
        </p:spPr>
        <p:txBody>
          <a:bodyPr/>
          <a:lstStyle/>
          <a:p>
            <a:pPr algn="r"/>
            <a:r>
              <a:rPr lang="fa-IR" dirty="0" smtClean="0"/>
              <a:t>بازی های ویدئویی و رسانه های دیجیتال</a:t>
            </a:r>
            <a:endParaRPr lang="en-US" dirty="0"/>
          </a:p>
        </p:txBody>
      </p:sp>
    </p:spTree>
    <p:extLst>
      <p:ext uri="{BB962C8B-B14F-4D97-AF65-F5344CB8AC3E}">
        <p14:creationId xmlns:p14="http://schemas.microsoft.com/office/powerpoint/2010/main" val="2483159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374074"/>
            <a:ext cx="8534400" cy="5620326"/>
          </a:xfrm>
        </p:spPr>
        <p:txBody>
          <a:bodyPr>
            <a:normAutofit/>
          </a:bodyPr>
          <a:lstStyle/>
          <a:p>
            <a:pPr algn="r" rtl="1"/>
            <a:r>
              <a:rPr lang="fa-IR" sz="2800" dirty="0" smtClean="0">
                <a:solidFill>
                  <a:schemeClr val="accent6">
                    <a:lumMod val="50000"/>
                  </a:schemeClr>
                </a:solidFill>
              </a:rPr>
              <a:t>مشکل در عملکردهی اجتماعی تا حدی می تواند شبیه کامپوتری باشد که مثلا پرینتر ندارد یا مانیتور خاموش و روشن میشود.یک کودک می تواند باهوش باشد  اما عملکردهای اجرایی او رشد نیافته باشد. در چنین حالتی این کودک نمره ی خیلی پایینی در تست های هوش میگیرد. وقتی در </a:t>
            </a:r>
            <a:r>
              <a:rPr lang="en-US" sz="2800" dirty="0" err="1" smtClean="0">
                <a:solidFill>
                  <a:schemeClr val="accent6">
                    <a:lumMod val="50000"/>
                  </a:schemeClr>
                </a:solidFill>
              </a:rPr>
              <a:t>ef</a:t>
            </a:r>
            <a:r>
              <a:rPr lang="en-US" sz="2800" dirty="0" smtClean="0">
                <a:solidFill>
                  <a:schemeClr val="accent6">
                    <a:lumMod val="50000"/>
                  </a:schemeClr>
                </a:solidFill>
              </a:rPr>
              <a:t> </a:t>
            </a:r>
            <a:r>
              <a:rPr lang="fa-IR" sz="2800" dirty="0" smtClean="0">
                <a:solidFill>
                  <a:schemeClr val="accent6">
                    <a:lumMod val="50000"/>
                  </a:schemeClr>
                </a:solidFill>
              </a:rPr>
              <a:t>بهبود حاصل شود و انها رشد کنند کودک در ارزیابی و تست های هوش سطح بالایی از عملکرد را نشان خواهد داد.</a:t>
            </a:r>
            <a:endParaRPr lang="en-US" sz="2800" dirty="0">
              <a:solidFill>
                <a:schemeClr val="accent6">
                  <a:lumMod val="50000"/>
                </a:schemeClr>
              </a:solidFill>
            </a:endParaRPr>
          </a:p>
        </p:txBody>
      </p:sp>
    </p:spTree>
    <p:extLst>
      <p:ext uri="{BB962C8B-B14F-4D97-AF65-F5344CB8AC3E}">
        <p14:creationId xmlns:p14="http://schemas.microsoft.com/office/powerpoint/2010/main" val="973748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7818"/>
            <a:ext cx="8534400" cy="5786581"/>
          </a:xfrm>
        </p:spPr>
        <p:txBody>
          <a:bodyPr/>
          <a:lstStyle/>
          <a:p>
            <a:pPr algn="r"/>
            <a:r>
              <a:rPr lang="fa-IR" dirty="0" smtClean="0"/>
              <a:t>چگونه میتوان کمک کرد؟</a:t>
            </a:r>
            <a:br>
              <a:rPr lang="fa-IR" dirty="0" smtClean="0"/>
            </a:br>
            <a:r>
              <a:rPr lang="fa-IR" sz="2800" dirty="0" smtClean="0">
                <a:solidFill>
                  <a:schemeClr val="bg1">
                    <a:lumMod val="95000"/>
                    <a:lumOff val="5000"/>
                  </a:schemeClr>
                </a:solidFill>
              </a:rPr>
              <a:t>انچه تاکنون کشف شده این است که برای بهبود عملکردهای اجرایی ما بر »فعالیت های وابسته به شکل پذیری» تکیه میکنیم.این اصل که مغز خود را با تقاضاهای جدیدی که از انانتظار می رود وفق می دهد. مغز بیشتر شبیه عضلات عمل میکند.</a:t>
            </a:r>
            <a:br>
              <a:rPr lang="fa-IR" sz="2800" dirty="0" smtClean="0">
                <a:solidFill>
                  <a:schemeClr val="bg1">
                    <a:lumMod val="95000"/>
                    <a:lumOff val="5000"/>
                  </a:schemeClr>
                </a:solidFill>
              </a:rPr>
            </a:br>
            <a:r>
              <a:rPr lang="fa-IR" sz="2800" dirty="0" smtClean="0">
                <a:solidFill>
                  <a:schemeClr val="bg1">
                    <a:lumMod val="95000"/>
                    <a:lumOff val="5000"/>
                  </a:schemeClr>
                </a:solidFill>
              </a:rPr>
              <a:t>خواسته های جدید از سیستم عصبی اگر با یک فرکانس بالا در طی یک دوره یک ماهه انجام شود سیستم عصبی خود را با این خواسته ی جدید سازگار میکند.</a:t>
            </a:r>
            <a:endParaRPr lang="en-US" dirty="0"/>
          </a:p>
        </p:txBody>
      </p:sp>
    </p:spTree>
    <p:extLst>
      <p:ext uri="{BB962C8B-B14F-4D97-AF65-F5344CB8AC3E}">
        <p14:creationId xmlns:p14="http://schemas.microsoft.com/office/powerpoint/2010/main" val="693195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57200"/>
            <a:ext cx="8534400" cy="5537199"/>
          </a:xfrm>
        </p:spPr>
        <p:txBody>
          <a:bodyPr>
            <a:normAutofit/>
          </a:bodyPr>
          <a:lstStyle/>
          <a:p>
            <a:pPr algn="r"/>
            <a:r>
              <a:rPr lang="fa-IR" sz="2400" dirty="0" smtClean="0">
                <a:solidFill>
                  <a:schemeClr val="bg2">
                    <a:lumMod val="50000"/>
                  </a:schemeClr>
                </a:solidFill>
              </a:rPr>
              <a:t>اگر یک کودک در تغییر مشکل درد تغییر ممکن است برای مردم اطراف کودک استرس زا باشد . با گذشت زمان  والدین ممکن است از تمایل به تغییر کودک اجتناب کنند و یا ممکن است برای جلوگیری از مشکل در طول تغییر کودک را به دقت در زمان تغییر راهنمایی و رهبری کنند. با گذشت زمان کودک فرصت کمتری برای عمل و تغییر خواهد داشت و حتی شرایط سخت تر هو خواهد شد. اما در صورتی که به کودک کمک شود تا 12 بار در روز و در طول چند ماه تغییر موفقی داشته باشد این احتمال وجود دارد که سیستم عصبی خود را با تقاضای جدید انطباق دهدو عقب افتادگی را جبران کند.</a:t>
            </a:r>
            <a:endParaRPr lang="en-US" sz="2400" dirty="0">
              <a:solidFill>
                <a:schemeClr val="bg2">
                  <a:lumMod val="50000"/>
                </a:schemeClr>
              </a:solidFill>
            </a:endParaRPr>
          </a:p>
        </p:txBody>
      </p:sp>
    </p:spTree>
    <p:extLst>
      <p:ext uri="{BB962C8B-B14F-4D97-AF65-F5344CB8AC3E}">
        <p14:creationId xmlns:p14="http://schemas.microsoft.com/office/powerpoint/2010/main" val="4060403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7818"/>
            <a:ext cx="8534400" cy="5786581"/>
          </a:xfrm>
        </p:spPr>
        <p:txBody>
          <a:bodyPr>
            <a:normAutofit/>
          </a:bodyPr>
          <a:lstStyle/>
          <a:p>
            <a:pPr algn="r"/>
            <a:r>
              <a:rPr lang="fa-IR" sz="2400" dirty="0" smtClean="0">
                <a:solidFill>
                  <a:schemeClr val="bg1">
                    <a:lumMod val="95000"/>
                    <a:lumOff val="5000"/>
                  </a:schemeClr>
                </a:solidFill>
              </a:rPr>
              <a:t>اگاهی ازعملکردهای اجرایی می تواند برای آموزش بچه هایی که در این زمینه مشکل دارندبسیر مفید باشد. برای مثال: اگر یک کودک به ارامی نشسته باشد و معلم از او بخواهد که بیایدو پشت میز بنشیند کودک ممکن است حرکت نکند و این می تواند مشکل در جابه جایی باشد. اگر شما این موضوع را چالش جابه جایی تشخیص دهید می توانید با تغییر خواسته ی خود به او کمک کنید. از کودک بخواهید ابتدا بایستد وقتی اوایستاد از او بخواهید کنار میز بیاید و بعد بخواهید که بنشیند.</a:t>
            </a:r>
            <a:br>
              <a:rPr lang="fa-IR" sz="2400" dirty="0" smtClean="0">
                <a:solidFill>
                  <a:schemeClr val="bg1">
                    <a:lumMod val="95000"/>
                    <a:lumOff val="5000"/>
                  </a:schemeClr>
                </a:solidFill>
              </a:rPr>
            </a:br>
            <a:r>
              <a:rPr lang="fa-IR" sz="2400" dirty="0" smtClean="0">
                <a:solidFill>
                  <a:schemeClr val="bg1">
                    <a:lumMod val="95000"/>
                    <a:lumOff val="5000"/>
                  </a:schemeClr>
                </a:solidFill>
              </a:rPr>
              <a:t>مشکلات جابه جایی اغلب به عنوان عدم همکاری ، عدم انگیزه و بی میلی به پاسخدهی تعبیر می شود. </a:t>
            </a:r>
            <a:r>
              <a:rPr lang="fa-IR" sz="2400" dirty="0">
                <a:solidFill>
                  <a:schemeClr val="bg1">
                    <a:lumMod val="95000"/>
                    <a:lumOff val="5000"/>
                  </a:schemeClr>
                </a:solidFill>
              </a:rPr>
              <a:t/>
            </a:r>
            <a:br>
              <a:rPr lang="fa-IR" sz="2400" dirty="0">
                <a:solidFill>
                  <a:schemeClr val="bg1">
                    <a:lumMod val="95000"/>
                    <a:lumOff val="5000"/>
                  </a:schemeClr>
                </a:solidFill>
              </a:rPr>
            </a:br>
            <a:r>
              <a:rPr lang="fa-IR" sz="2400" smtClean="0">
                <a:solidFill>
                  <a:schemeClr val="bg1">
                    <a:lumMod val="95000"/>
                    <a:lumOff val="5000"/>
                  </a:schemeClr>
                </a:solidFill>
              </a:rPr>
              <a:t>مهارت های جابه جایی(از فعالیتی به فعالیت دیگر یا از حالتی به حالت دیگر رفتن) همچنین می تواند به برنامه های بصری ، توجه به هشدار ها و شمارش معکوس کمک کند.</a:t>
            </a:r>
            <a:endParaRPr lang="en-US" sz="2400" dirty="0">
              <a:solidFill>
                <a:schemeClr val="bg1">
                  <a:lumMod val="95000"/>
                  <a:lumOff val="5000"/>
                </a:schemeClr>
              </a:solidFill>
            </a:endParaRPr>
          </a:p>
        </p:txBody>
      </p:sp>
    </p:spTree>
    <p:extLst>
      <p:ext uri="{BB962C8B-B14F-4D97-AF65-F5344CB8AC3E}">
        <p14:creationId xmlns:p14="http://schemas.microsoft.com/office/powerpoint/2010/main" val="3598889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141890"/>
            <a:ext cx="9248064" cy="5852509"/>
          </a:xfrm>
        </p:spPr>
        <p:txBody>
          <a:bodyPr>
            <a:normAutofit/>
          </a:bodyPr>
          <a:lstStyle/>
          <a:p>
            <a:pPr algn="r" rtl="1"/>
            <a:r>
              <a:rPr lang="en-US" sz="2000" dirty="0" err="1" smtClean="0">
                <a:solidFill>
                  <a:schemeClr val="bg1">
                    <a:lumMod val="95000"/>
                    <a:lumOff val="5000"/>
                  </a:schemeClr>
                </a:solidFill>
              </a:rPr>
              <a:t>Excutive</a:t>
            </a:r>
            <a:r>
              <a:rPr lang="en-US" sz="2000" dirty="0" smtClean="0">
                <a:solidFill>
                  <a:schemeClr val="bg1">
                    <a:lumMod val="95000"/>
                    <a:lumOff val="5000"/>
                  </a:schemeClr>
                </a:solidFill>
              </a:rPr>
              <a:t> functions</a:t>
            </a:r>
            <a:br>
              <a:rPr lang="en-US" sz="2000" dirty="0" smtClean="0">
                <a:solidFill>
                  <a:schemeClr val="bg1">
                    <a:lumMod val="95000"/>
                    <a:lumOff val="5000"/>
                  </a:schemeClr>
                </a:solidFill>
              </a:rPr>
            </a:br>
            <a:r>
              <a:rPr lang="fa-IR" sz="2000" dirty="0" smtClean="0">
                <a:solidFill>
                  <a:schemeClr val="bg1">
                    <a:lumMod val="95000"/>
                    <a:lumOff val="5000"/>
                  </a:schemeClr>
                </a:solidFill>
              </a:rPr>
              <a:t>من جمله نیروهایی است که از بدو تولد در کودک وجود دارد و با رشد کودک این نیرو نیز رشد می کند و در سن 12 سالگی کارکردهای اجرایی کودک عملکردی همچون بزرگسالان دارد.در واقع این نیرو که بعنوان یک سزه ی شناختی مطرح است وظایفی چون حل مسئله , توجه , استدلال , سازماندهی , برنامه ریزی , حافظه , کنترل بازدارنده , کنترل تکانه , حفظ آمایه , تغییر آمایه و بازداری پاسخ را بر عهده دارد در نتیجه نقص و اختلال در این زمینه باعث اختلال در عملکردهای روزانه میشود.</a:t>
            </a:r>
            <a:endParaRPr lang="en-US" sz="2000" dirty="0">
              <a:solidFill>
                <a:schemeClr val="bg1">
                  <a:lumMod val="95000"/>
                  <a:lumOff val="5000"/>
                </a:schemeClr>
              </a:solidFill>
            </a:endParaRPr>
          </a:p>
        </p:txBody>
      </p:sp>
    </p:spTree>
    <p:extLst>
      <p:ext uri="{BB962C8B-B14F-4D97-AF65-F5344CB8AC3E}">
        <p14:creationId xmlns:p14="http://schemas.microsoft.com/office/powerpoint/2010/main" val="1363766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362608"/>
            <a:ext cx="8534400" cy="5631792"/>
          </a:xfrm>
        </p:spPr>
        <p:txBody>
          <a:bodyPr>
            <a:normAutofit/>
          </a:bodyPr>
          <a:lstStyle/>
          <a:p>
            <a:pPr algn="r" rtl="1"/>
            <a:r>
              <a:rPr lang="fa-IR" sz="2800" dirty="0" smtClean="0">
                <a:solidFill>
                  <a:schemeClr val="bg1">
                    <a:lumMod val="95000"/>
                    <a:lumOff val="5000"/>
                  </a:schemeClr>
                </a:solidFill>
              </a:rPr>
              <a:t>تعریف کارکردهای اجرایی</a:t>
            </a:r>
            <a:br>
              <a:rPr lang="fa-IR" sz="2800" dirty="0" smtClean="0">
                <a:solidFill>
                  <a:schemeClr val="bg1">
                    <a:lumMod val="95000"/>
                    <a:lumOff val="5000"/>
                  </a:schemeClr>
                </a:solidFill>
              </a:rPr>
            </a:br>
            <a:r>
              <a:rPr lang="fa-IR" sz="2800" dirty="0">
                <a:solidFill>
                  <a:schemeClr val="bg1">
                    <a:lumMod val="95000"/>
                    <a:lumOff val="5000"/>
                  </a:schemeClr>
                </a:solidFill>
              </a:rPr>
              <a:t/>
            </a:r>
            <a:br>
              <a:rPr lang="fa-IR" sz="2800" dirty="0">
                <a:solidFill>
                  <a:schemeClr val="bg1">
                    <a:lumMod val="95000"/>
                    <a:lumOff val="5000"/>
                  </a:schemeClr>
                </a:solidFill>
              </a:rPr>
            </a:br>
            <a:r>
              <a:rPr lang="fa-IR" sz="2800" dirty="0" smtClean="0">
                <a:solidFill>
                  <a:schemeClr val="bg1">
                    <a:lumMod val="95000"/>
                    <a:lumOff val="5000"/>
                  </a:schemeClr>
                </a:solidFill>
              </a:rPr>
              <a:t/>
            </a:r>
            <a:br>
              <a:rPr lang="fa-IR" sz="2800" dirty="0" smtClean="0">
                <a:solidFill>
                  <a:schemeClr val="bg1">
                    <a:lumMod val="95000"/>
                    <a:lumOff val="5000"/>
                  </a:schemeClr>
                </a:solidFill>
              </a:rPr>
            </a:br>
            <a:r>
              <a:rPr lang="fa-IR" sz="2800" dirty="0">
                <a:solidFill>
                  <a:schemeClr val="bg1">
                    <a:lumMod val="95000"/>
                    <a:lumOff val="5000"/>
                  </a:schemeClr>
                </a:solidFill>
              </a:rPr>
              <a:t/>
            </a:r>
            <a:br>
              <a:rPr lang="fa-IR" sz="2800" dirty="0">
                <a:solidFill>
                  <a:schemeClr val="bg1">
                    <a:lumMod val="95000"/>
                    <a:lumOff val="5000"/>
                  </a:schemeClr>
                </a:solidFill>
              </a:rPr>
            </a:br>
            <a:r>
              <a:rPr lang="fa-IR" sz="2800" dirty="0" smtClean="0">
                <a:solidFill>
                  <a:schemeClr val="bg1">
                    <a:lumMod val="95000"/>
                    <a:lumOff val="5000"/>
                  </a:schemeClr>
                </a:solidFill>
              </a:rPr>
              <a:t/>
            </a:r>
            <a:br>
              <a:rPr lang="fa-IR" sz="2800" dirty="0" smtClean="0">
                <a:solidFill>
                  <a:schemeClr val="bg1">
                    <a:lumMod val="95000"/>
                    <a:lumOff val="5000"/>
                  </a:schemeClr>
                </a:solidFill>
              </a:rPr>
            </a:br>
            <a:r>
              <a:rPr lang="fa-IR" sz="2800" dirty="0">
                <a:solidFill>
                  <a:schemeClr val="bg1">
                    <a:lumMod val="95000"/>
                    <a:lumOff val="5000"/>
                  </a:schemeClr>
                </a:solidFill>
              </a:rPr>
              <a:t/>
            </a:r>
            <a:br>
              <a:rPr lang="fa-IR" sz="2800" dirty="0">
                <a:solidFill>
                  <a:schemeClr val="bg1">
                    <a:lumMod val="95000"/>
                    <a:lumOff val="5000"/>
                  </a:schemeClr>
                </a:solidFill>
              </a:rPr>
            </a:br>
            <a:r>
              <a:rPr lang="fa-IR" sz="1800" dirty="0" smtClean="0">
                <a:solidFill>
                  <a:schemeClr val="bg1">
                    <a:lumMod val="95000"/>
                    <a:lumOff val="5000"/>
                  </a:schemeClr>
                </a:solidFill>
              </a:rPr>
              <a:t>ملترز(2007)</a:t>
            </a:r>
            <a:endParaRPr lang="en-US" sz="2800" dirty="0">
              <a:solidFill>
                <a:schemeClr val="bg1">
                  <a:lumMod val="95000"/>
                  <a:lumOff val="5000"/>
                </a:schemeClr>
              </a:solidFill>
            </a:endParaRPr>
          </a:p>
        </p:txBody>
      </p:sp>
    </p:spTree>
    <p:extLst>
      <p:ext uri="{BB962C8B-B14F-4D97-AF65-F5344CB8AC3E}">
        <p14:creationId xmlns:p14="http://schemas.microsoft.com/office/powerpoint/2010/main" val="4190710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977462"/>
            <a:ext cx="8534400" cy="5016937"/>
          </a:xfrm>
        </p:spPr>
        <p:txBody>
          <a:bodyPr>
            <a:normAutofit/>
          </a:bodyPr>
          <a:lstStyle/>
          <a:p>
            <a:pPr algn="r"/>
            <a:r>
              <a:rPr lang="fa-IR" dirty="0" smtClean="0">
                <a:solidFill>
                  <a:srgbClr val="FFFF00"/>
                </a:solidFill>
              </a:rPr>
              <a:t>وظایف کارکردهای اجرایی</a:t>
            </a:r>
            <a:r>
              <a:rPr lang="fa-IR" sz="2800" dirty="0" smtClean="0"/>
              <a:t/>
            </a:r>
            <a:br>
              <a:rPr lang="fa-IR" sz="2800" dirty="0" smtClean="0"/>
            </a:br>
            <a:r>
              <a:rPr lang="fa-IR" sz="2800" dirty="0">
                <a:solidFill>
                  <a:schemeClr val="bg1">
                    <a:lumMod val="95000"/>
                    <a:lumOff val="5000"/>
                  </a:schemeClr>
                </a:solidFill>
              </a:rPr>
              <a:t/>
            </a:r>
            <a:br>
              <a:rPr lang="fa-IR" sz="2800" dirty="0">
                <a:solidFill>
                  <a:schemeClr val="bg1">
                    <a:lumMod val="95000"/>
                    <a:lumOff val="5000"/>
                  </a:schemeClr>
                </a:solidFill>
              </a:rPr>
            </a:br>
            <a:r>
              <a:rPr lang="fa-IR" sz="2800" dirty="0" smtClean="0">
                <a:solidFill>
                  <a:schemeClr val="bg1">
                    <a:lumMod val="95000"/>
                    <a:lumOff val="5000"/>
                  </a:schemeClr>
                </a:solidFill>
              </a:rPr>
              <a:t/>
            </a:r>
            <a:br>
              <a:rPr lang="fa-IR" sz="2800" dirty="0" smtClean="0">
                <a:solidFill>
                  <a:schemeClr val="bg1">
                    <a:lumMod val="95000"/>
                    <a:lumOff val="5000"/>
                  </a:schemeClr>
                </a:solidFill>
              </a:rPr>
            </a:br>
            <a:r>
              <a:rPr lang="fa-IR" sz="2800" dirty="0" smtClean="0">
                <a:solidFill>
                  <a:schemeClr val="bg1">
                    <a:lumMod val="95000"/>
                    <a:lumOff val="5000"/>
                  </a:schemeClr>
                </a:solidFill>
              </a:rPr>
              <a:t>گاتری(2009) این وظایف را کنترل و هماهنگی رفتار , برنامه ریزی اهداف , نظارت بر رفتار خود , بازداری پاسخ نابه جا , انعطاف پذیری و جهت گیری رفتار آینده و انجام امور به طور موفقیت آمیز در زندگی روزمره که کارکردهای اجرایی این وظایف را به کمک یکسری کارکردها و نیرو های مهم از جمله حافظه فعال , انعطاف پذیری , بازداری پاسخ , استدلال , برنامه ریزی و توجه انجام می دهد.</a:t>
            </a:r>
            <a:endParaRPr lang="en-US" sz="2800" dirty="0">
              <a:solidFill>
                <a:schemeClr val="bg1">
                  <a:lumMod val="95000"/>
                  <a:lumOff val="5000"/>
                </a:schemeClr>
              </a:solidFill>
            </a:endParaRPr>
          </a:p>
        </p:txBody>
      </p:sp>
    </p:spTree>
    <p:extLst>
      <p:ext uri="{BB962C8B-B14F-4D97-AF65-F5344CB8AC3E}">
        <p14:creationId xmlns:p14="http://schemas.microsoft.com/office/powerpoint/2010/main" val="2451469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28600"/>
            <a:ext cx="8534400" cy="5765799"/>
          </a:xfrm>
        </p:spPr>
        <p:txBody>
          <a:bodyPr>
            <a:normAutofit/>
          </a:bodyPr>
          <a:lstStyle/>
          <a:p>
            <a:pPr algn="r"/>
            <a:r>
              <a:rPr lang="fa-IR" sz="2800" dirty="0" smtClean="0"/>
              <a:t>_</a:t>
            </a:r>
            <a:r>
              <a:rPr lang="fa-IR" dirty="0" smtClean="0">
                <a:solidFill>
                  <a:schemeClr val="bg1">
                    <a:lumMod val="95000"/>
                    <a:lumOff val="5000"/>
                  </a:schemeClr>
                </a:solidFill>
              </a:rPr>
              <a:t>برنامه ریزی</a:t>
            </a:r>
            <a:r>
              <a:rPr lang="fa-IR" sz="2800" dirty="0" smtClean="0"/>
              <a:t> </a:t>
            </a:r>
            <a:r>
              <a:rPr lang="fa-IR" sz="2400" dirty="0" smtClean="0"/>
              <a:t>(داوسون و گوایر 2004)</a:t>
            </a:r>
            <a:r>
              <a:rPr lang="fa-IR" sz="2800" dirty="0" smtClean="0"/>
              <a:t/>
            </a:r>
            <a:br>
              <a:rPr lang="fa-IR" sz="2800" dirty="0" smtClean="0"/>
            </a:br>
            <a:r>
              <a:rPr lang="fa-IR" sz="2800" dirty="0"/>
              <a:t/>
            </a:r>
            <a:br>
              <a:rPr lang="fa-IR" sz="2800" dirty="0"/>
            </a:br>
            <a:r>
              <a:rPr lang="fa-IR" sz="2800" dirty="0" smtClean="0"/>
              <a:t>_</a:t>
            </a:r>
            <a:r>
              <a:rPr lang="fa-IR" dirty="0" smtClean="0">
                <a:solidFill>
                  <a:schemeClr val="bg1">
                    <a:lumMod val="95000"/>
                    <a:lumOff val="5000"/>
                  </a:schemeClr>
                </a:solidFill>
              </a:rPr>
              <a:t>انعطاف پذیری </a:t>
            </a:r>
            <a:r>
              <a:rPr lang="fa-IR" sz="2800" dirty="0" smtClean="0"/>
              <a:t>(داوسون و گوایر 2004)</a:t>
            </a:r>
            <a:br>
              <a:rPr lang="fa-IR" sz="2800" dirty="0" smtClean="0"/>
            </a:br>
            <a:r>
              <a:rPr lang="fa-IR" sz="2800" dirty="0"/>
              <a:t/>
            </a:r>
            <a:br>
              <a:rPr lang="fa-IR" sz="2800" dirty="0"/>
            </a:br>
            <a:r>
              <a:rPr lang="fa-IR" sz="2800" dirty="0" smtClean="0"/>
              <a:t>_</a:t>
            </a:r>
            <a:r>
              <a:rPr lang="fa-IR" dirty="0" smtClean="0">
                <a:solidFill>
                  <a:schemeClr val="bg1">
                    <a:lumMod val="95000"/>
                    <a:lumOff val="5000"/>
                  </a:schemeClr>
                </a:solidFill>
              </a:rPr>
              <a:t>بازداری پاسخ </a:t>
            </a:r>
            <a:r>
              <a:rPr lang="fa-IR" sz="2800" dirty="0" smtClean="0"/>
              <a:t>(لوفتیز 2009)</a:t>
            </a:r>
            <a:br>
              <a:rPr lang="fa-IR" sz="2800" dirty="0" smtClean="0"/>
            </a:br>
            <a:r>
              <a:rPr lang="fa-IR" sz="2800" dirty="0"/>
              <a:t/>
            </a:r>
            <a:br>
              <a:rPr lang="fa-IR" sz="2800" dirty="0"/>
            </a:br>
            <a:r>
              <a:rPr lang="fa-IR" sz="2800" dirty="0" smtClean="0"/>
              <a:t>_</a:t>
            </a:r>
            <a:r>
              <a:rPr lang="fa-IR" dirty="0" smtClean="0">
                <a:solidFill>
                  <a:schemeClr val="bg1">
                    <a:lumMod val="95000"/>
                    <a:lumOff val="5000"/>
                  </a:schemeClr>
                </a:solidFill>
              </a:rPr>
              <a:t>استدلال </a:t>
            </a:r>
            <a:r>
              <a:rPr lang="fa-IR" sz="2800" dirty="0" smtClean="0"/>
              <a:t>(برک)</a:t>
            </a:r>
            <a:br>
              <a:rPr lang="fa-IR" sz="2800" dirty="0" smtClean="0"/>
            </a:br>
            <a:r>
              <a:rPr lang="fa-IR" sz="2800" dirty="0"/>
              <a:t/>
            </a:r>
            <a:br>
              <a:rPr lang="fa-IR" sz="2800" dirty="0"/>
            </a:br>
            <a:r>
              <a:rPr lang="fa-IR" sz="2800" dirty="0" smtClean="0"/>
              <a:t>_</a:t>
            </a:r>
            <a:r>
              <a:rPr lang="fa-IR" dirty="0" smtClean="0">
                <a:solidFill>
                  <a:schemeClr val="bg1">
                    <a:lumMod val="95000"/>
                    <a:lumOff val="5000"/>
                  </a:schemeClr>
                </a:solidFill>
              </a:rPr>
              <a:t>حافظه فعال </a:t>
            </a:r>
            <a:endParaRPr lang="en-US" dirty="0">
              <a:solidFill>
                <a:schemeClr val="bg1">
                  <a:lumMod val="95000"/>
                  <a:lumOff val="5000"/>
                </a:schemeClr>
              </a:solidFill>
            </a:endParaRPr>
          </a:p>
        </p:txBody>
      </p:sp>
    </p:spTree>
    <p:extLst>
      <p:ext uri="{BB962C8B-B14F-4D97-AF65-F5344CB8AC3E}">
        <p14:creationId xmlns:p14="http://schemas.microsoft.com/office/powerpoint/2010/main" val="3067495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07818"/>
            <a:ext cx="8534400" cy="5786581"/>
          </a:xfrm>
        </p:spPr>
        <p:txBody>
          <a:bodyPr/>
          <a:lstStyle/>
          <a:p>
            <a:pPr algn="r"/>
            <a:r>
              <a:rPr lang="fa-IR" dirty="0" smtClean="0">
                <a:solidFill>
                  <a:srgbClr val="FFFF00"/>
                </a:solidFill>
              </a:rPr>
              <a:t>اختلال عملکردهای اجرایی</a:t>
            </a:r>
            <a:r>
              <a:rPr lang="fa-IR" dirty="0" smtClean="0">
                <a:solidFill>
                  <a:schemeClr val="bg2">
                    <a:lumMod val="50000"/>
                  </a:schemeClr>
                </a:solidFill>
              </a:rPr>
              <a:t/>
            </a:r>
            <a:br>
              <a:rPr lang="fa-IR" dirty="0" smtClean="0">
                <a:solidFill>
                  <a:schemeClr val="bg2">
                    <a:lumMod val="50000"/>
                  </a:schemeClr>
                </a:solidFill>
              </a:rPr>
            </a:br>
            <a:r>
              <a:rPr lang="fa-IR" sz="2800" dirty="0">
                <a:solidFill>
                  <a:schemeClr val="bg2">
                    <a:lumMod val="50000"/>
                  </a:schemeClr>
                </a:solidFill>
              </a:rPr>
              <a:t/>
            </a:r>
            <a:br>
              <a:rPr lang="fa-IR" sz="2800" dirty="0">
                <a:solidFill>
                  <a:schemeClr val="bg2">
                    <a:lumMod val="50000"/>
                  </a:schemeClr>
                </a:solidFill>
              </a:rPr>
            </a:br>
            <a:r>
              <a:rPr lang="fa-IR" sz="2800" dirty="0" smtClean="0">
                <a:solidFill>
                  <a:schemeClr val="bg2">
                    <a:lumMod val="50000"/>
                  </a:schemeClr>
                </a:solidFill>
              </a:rPr>
              <a:t/>
            </a:r>
            <a:br>
              <a:rPr lang="fa-IR" sz="2800" dirty="0" smtClean="0">
                <a:solidFill>
                  <a:schemeClr val="bg2">
                    <a:lumMod val="50000"/>
                  </a:schemeClr>
                </a:solidFill>
              </a:rPr>
            </a:br>
            <a:r>
              <a:rPr lang="fa-IR" sz="2800" dirty="0">
                <a:solidFill>
                  <a:schemeClr val="bg2">
                    <a:lumMod val="50000"/>
                  </a:schemeClr>
                </a:solidFill>
              </a:rPr>
              <a:t/>
            </a:r>
            <a:br>
              <a:rPr lang="fa-IR" sz="2800" dirty="0">
                <a:solidFill>
                  <a:schemeClr val="bg2">
                    <a:lumMod val="50000"/>
                  </a:schemeClr>
                </a:solidFill>
              </a:rPr>
            </a:br>
            <a:r>
              <a:rPr lang="fa-IR" sz="2800" dirty="0" smtClean="0">
                <a:solidFill>
                  <a:schemeClr val="bg1">
                    <a:lumMod val="95000"/>
                    <a:lumOff val="5000"/>
                  </a:schemeClr>
                </a:solidFill>
              </a:rPr>
              <a:t>بی نظمی در تکالیف مدرسه</a:t>
            </a:r>
            <a:br>
              <a:rPr lang="fa-IR" sz="2800" dirty="0" smtClean="0">
                <a:solidFill>
                  <a:schemeClr val="bg1">
                    <a:lumMod val="95000"/>
                    <a:lumOff val="5000"/>
                  </a:schemeClr>
                </a:solidFill>
              </a:rPr>
            </a:br>
            <a:r>
              <a:rPr lang="fa-IR" sz="2800" dirty="0" smtClean="0">
                <a:solidFill>
                  <a:schemeClr val="bg1">
                    <a:lumMod val="95000"/>
                    <a:lumOff val="5000"/>
                  </a:schemeClr>
                </a:solidFill>
              </a:rPr>
              <a:t>فراموش کردن تکالیف</a:t>
            </a:r>
            <a:br>
              <a:rPr lang="fa-IR" sz="2800" dirty="0" smtClean="0">
                <a:solidFill>
                  <a:schemeClr val="bg1">
                    <a:lumMod val="95000"/>
                    <a:lumOff val="5000"/>
                  </a:schemeClr>
                </a:solidFill>
              </a:rPr>
            </a:br>
            <a:r>
              <a:rPr lang="fa-IR" sz="2800" dirty="0" smtClean="0">
                <a:solidFill>
                  <a:schemeClr val="bg1">
                    <a:lumMod val="95000"/>
                    <a:lumOff val="5000"/>
                  </a:schemeClr>
                </a:solidFill>
              </a:rPr>
              <a:t>مشکل در پیروی از قوانین ساده</a:t>
            </a:r>
            <a:br>
              <a:rPr lang="fa-IR" sz="2800" dirty="0" smtClean="0">
                <a:solidFill>
                  <a:schemeClr val="bg1">
                    <a:lumMod val="95000"/>
                    <a:lumOff val="5000"/>
                  </a:schemeClr>
                </a:solidFill>
              </a:rPr>
            </a:br>
            <a:r>
              <a:rPr lang="fa-IR" sz="2800" dirty="0" smtClean="0">
                <a:solidFill>
                  <a:schemeClr val="bg1">
                    <a:lumMod val="95000"/>
                    <a:lumOff val="5000"/>
                  </a:schemeClr>
                </a:solidFill>
              </a:rPr>
              <a:t>مشکل در اتمام کار</a:t>
            </a:r>
            <a:endParaRPr lang="en-US" dirty="0">
              <a:solidFill>
                <a:schemeClr val="bg1">
                  <a:lumMod val="95000"/>
                  <a:lumOff val="5000"/>
                </a:schemeClr>
              </a:solidFill>
            </a:endParaRPr>
          </a:p>
        </p:txBody>
      </p:sp>
    </p:spTree>
    <p:extLst>
      <p:ext uri="{BB962C8B-B14F-4D97-AF65-F5344CB8AC3E}">
        <p14:creationId xmlns:p14="http://schemas.microsoft.com/office/powerpoint/2010/main" val="1071576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332510"/>
            <a:ext cx="8534400" cy="5661890"/>
          </a:xfrm>
        </p:spPr>
        <p:txBody>
          <a:bodyPr>
            <a:normAutofit/>
          </a:bodyPr>
          <a:lstStyle/>
          <a:p>
            <a:pPr algn="r"/>
            <a:r>
              <a:rPr lang="fa-IR" sz="3200" dirty="0" smtClean="0">
                <a:solidFill>
                  <a:srgbClr val="FFFF00"/>
                </a:solidFill>
              </a:rPr>
              <a:t>مشکلات عملکردهای اجرایی چه مهارت های فکری را در کودکان دچار اختلال می کند؟</a:t>
            </a:r>
            <a:r>
              <a:rPr lang="fa-IR" sz="3200" dirty="0" smtClean="0"/>
              <a:t/>
            </a:r>
            <a:br>
              <a:rPr lang="fa-IR" sz="3200" dirty="0" smtClean="0"/>
            </a:br>
            <a:r>
              <a:rPr lang="fa-IR" sz="3200" dirty="0"/>
              <a:t/>
            </a:r>
            <a:br>
              <a:rPr lang="fa-IR" sz="3200" dirty="0"/>
            </a:br>
            <a:endParaRPr lang="en-US" sz="3200" dirty="0"/>
          </a:p>
        </p:txBody>
      </p:sp>
    </p:spTree>
    <p:extLst>
      <p:ext uri="{BB962C8B-B14F-4D97-AF65-F5344CB8AC3E}">
        <p14:creationId xmlns:p14="http://schemas.microsoft.com/office/powerpoint/2010/main" val="3742466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332510"/>
            <a:ext cx="8534400" cy="5661890"/>
          </a:xfrm>
        </p:spPr>
        <p:txBody>
          <a:bodyPr>
            <a:normAutofit fontScale="90000"/>
          </a:bodyPr>
          <a:lstStyle/>
          <a:p>
            <a:pPr algn="r"/>
            <a:r>
              <a:rPr lang="fa-IR" dirty="0" smtClean="0">
                <a:solidFill>
                  <a:srgbClr val="FFFF00"/>
                </a:solidFill>
              </a:rPr>
              <a:t>تمرکز </a:t>
            </a:r>
            <a:r>
              <a:rPr lang="fa-IR" sz="2400" dirty="0" smtClean="0">
                <a:solidFill>
                  <a:schemeClr val="bg1">
                    <a:lumMod val="95000"/>
                    <a:lumOff val="5000"/>
                  </a:schemeClr>
                </a:solidFill>
              </a:rPr>
              <a:t>» مشکل در شروع و حفظ توجه درفرآیندانجام فعالیت و تلاش برای ادامه ی فعالیت</a:t>
            </a:r>
            <a:r>
              <a:rPr lang="fa-IR" dirty="0" smtClean="0">
                <a:solidFill>
                  <a:srgbClr val="FFFF00"/>
                </a:solidFill>
              </a:rPr>
              <a:t/>
            </a:r>
            <a:br>
              <a:rPr lang="fa-IR" dirty="0" smtClean="0">
                <a:solidFill>
                  <a:srgbClr val="FFFF00"/>
                </a:solidFill>
              </a:rPr>
            </a:br>
            <a:r>
              <a:rPr lang="fa-IR" dirty="0">
                <a:solidFill>
                  <a:srgbClr val="FFFF00"/>
                </a:solidFill>
              </a:rPr>
              <a:t/>
            </a:r>
            <a:br>
              <a:rPr lang="fa-IR" dirty="0">
                <a:solidFill>
                  <a:srgbClr val="FFFF00"/>
                </a:solidFill>
              </a:rPr>
            </a:br>
            <a:r>
              <a:rPr lang="fa-IR" dirty="0" smtClean="0">
                <a:solidFill>
                  <a:srgbClr val="FFFF00"/>
                </a:solidFill>
              </a:rPr>
              <a:t>خود کنترلی </a:t>
            </a:r>
            <a:r>
              <a:rPr lang="fa-IR" sz="2400" dirty="0" smtClean="0">
                <a:solidFill>
                  <a:schemeClr val="bg1">
                    <a:lumMod val="95000"/>
                    <a:lumOff val="5000"/>
                  </a:schemeClr>
                </a:solidFill>
              </a:rPr>
              <a:t>» مشکل در تنظیم احساسات ورفتار، بروز تکانشگری و رفتار غیرقابل پیش بینی</a:t>
            </a:r>
            <a:r>
              <a:rPr lang="fa-IR" dirty="0" smtClean="0">
                <a:solidFill>
                  <a:srgbClr val="FFFF00"/>
                </a:solidFill>
              </a:rPr>
              <a:t/>
            </a:r>
            <a:br>
              <a:rPr lang="fa-IR" dirty="0" smtClean="0">
                <a:solidFill>
                  <a:srgbClr val="FFFF00"/>
                </a:solidFill>
              </a:rPr>
            </a:br>
            <a:r>
              <a:rPr lang="fa-IR" dirty="0">
                <a:solidFill>
                  <a:srgbClr val="FFFF00"/>
                </a:solidFill>
              </a:rPr>
              <a:t/>
            </a:r>
            <a:br>
              <a:rPr lang="fa-IR" dirty="0">
                <a:solidFill>
                  <a:srgbClr val="FFFF00"/>
                </a:solidFill>
              </a:rPr>
            </a:br>
            <a:r>
              <a:rPr lang="fa-IR" dirty="0" smtClean="0">
                <a:solidFill>
                  <a:srgbClr val="FFFF00"/>
                </a:solidFill>
              </a:rPr>
              <a:t>مدیریت زمان </a:t>
            </a:r>
            <a:r>
              <a:rPr lang="fa-IR" sz="2400" dirty="0" smtClean="0">
                <a:solidFill>
                  <a:schemeClr val="bg1">
                    <a:lumMod val="95000"/>
                    <a:lumOff val="5000"/>
                  </a:schemeClr>
                </a:solidFill>
              </a:rPr>
              <a:t>» عدم توانایی در مدیریت چند فعالیت و زندگی به تناسب سن</a:t>
            </a:r>
            <a:r>
              <a:rPr lang="fa-IR" dirty="0" smtClean="0">
                <a:solidFill>
                  <a:srgbClr val="FFFF00"/>
                </a:solidFill>
              </a:rPr>
              <a:t/>
            </a:r>
            <a:br>
              <a:rPr lang="fa-IR" dirty="0" smtClean="0">
                <a:solidFill>
                  <a:srgbClr val="FFFF00"/>
                </a:solidFill>
              </a:rPr>
            </a:br>
            <a:r>
              <a:rPr lang="fa-IR" dirty="0">
                <a:solidFill>
                  <a:srgbClr val="FFFF00"/>
                </a:solidFill>
              </a:rPr>
              <a:t/>
            </a:r>
            <a:br>
              <a:rPr lang="fa-IR" dirty="0">
                <a:solidFill>
                  <a:srgbClr val="FFFF00"/>
                </a:solidFill>
              </a:rPr>
            </a:br>
            <a:r>
              <a:rPr lang="fa-IR" dirty="0" smtClean="0">
                <a:solidFill>
                  <a:srgbClr val="FFFF00"/>
                </a:solidFill>
              </a:rPr>
              <a:t>برنامه ریزی </a:t>
            </a:r>
            <a:r>
              <a:rPr lang="fa-IR" sz="2400" dirty="0" smtClean="0">
                <a:solidFill>
                  <a:schemeClr val="bg1">
                    <a:lumMod val="95000"/>
                    <a:lumOff val="5000"/>
                  </a:schemeClr>
                </a:solidFill>
              </a:rPr>
              <a:t>»مشکل در تنظیم اهداف و مراحل رسیدن به هدف با توجه به داشته ها و ابزار لازم</a:t>
            </a:r>
            <a:r>
              <a:rPr lang="fa-IR" dirty="0" smtClean="0">
                <a:solidFill>
                  <a:srgbClr val="FFFF00"/>
                </a:solidFill>
              </a:rPr>
              <a:t/>
            </a:r>
            <a:br>
              <a:rPr lang="fa-IR" dirty="0" smtClean="0">
                <a:solidFill>
                  <a:srgbClr val="FFFF00"/>
                </a:solidFill>
              </a:rPr>
            </a:br>
            <a:endParaRPr lang="en-US" dirty="0">
              <a:solidFill>
                <a:srgbClr val="FFFF00"/>
              </a:solidFill>
            </a:endParaRPr>
          </a:p>
        </p:txBody>
      </p:sp>
    </p:spTree>
    <p:extLst>
      <p:ext uri="{BB962C8B-B14F-4D97-AF65-F5344CB8AC3E}">
        <p14:creationId xmlns:p14="http://schemas.microsoft.com/office/powerpoint/2010/main" val="2665924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77982"/>
            <a:ext cx="8534400" cy="5516417"/>
          </a:xfrm>
        </p:spPr>
        <p:txBody>
          <a:bodyPr/>
          <a:lstStyle/>
          <a:p>
            <a:pPr algn="r"/>
            <a:r>
              <a:rPr lang="fa-IR" dirty="0" smtClean="0">
                <a:solidFill>
                  <a:srgbClr val="FFFF00"/>
                </a:solidFill>
              </a:rPr>
              <a:t>خودآگاهی</a:t>
            </a:r>
            <a:r>
              <a:rPr lang="fa-IR" sz="2400" dirty="0" smtClean="0">
                <a:solidFill>
                  <a:schemeClr val="bg1">
                    <a:lumMod val="95000"/>
                    <a:lumOff val="5000"/>
                  </a:schemeClr>
                </a:solidFill>
              </a:rPr>
              <a:t> »عدم توانایی در معرفی و بیان احساسات خود و درک احساسات دیگران</a:t>
            </a:r>
            <a:r>
              <a:rPr lang="fa-IR" dirty="0" smtClean="0">
                <a:solidFill>
                  <a:srgbClr val="FFFF00"/>
                </a:solidFill>
              </a:rPr>
              <a:t/>
            </a:r>
            <a:br>
              <a:rPr lang="fa-IR" dirty="0" smtClean="0">
                <a:solidFill>
                  <a:srgbClr val="FFFF00"/>
                </a:solidFill>
              </a:rPr>
            </a:br>
            <a:r>
              <a:rPr lang="fa-IR" dirty="0">
                <a:solidFill>
                  <a:srgbClr val="FFFF00"/>
                </a:solidFill>
              </a:rPr>
              <a:t/>
            </a:r>
            <a:br>
              <a:rPr lang="fa-IR" dirty="0">
                <a:solidFill>
                  <a:srgbClr val="FFFF00"/>
                </a:solidFill>
              </a:rPr>
            </a:br>
            <a:r>
              <a:rPr lang="fa-IR" dirty="0" smtClean="0">
                <a:solidFill>
                  <a:srgbClr val="FFFF00"/>
                </a:solidFill>
              </a:rPr>
              <a:t>سازماندهی</a:t>
            </a:r>
            <a:r>
              <a:rPr lang="fa-IR" sz="2400" dirty="0" smtClean="0">
                <a:solidFill>
                  <a:schemeClr val="bg1">
                    <a:lumMod val="95000"/>
                    <a:lumOff val="5000"/>
                  </a:schemeClr>
                </a:solidFill>
              </a:rPr>
              <a:t> »عدم توانایی در نظم بخشی به فعالیت ها و تکالیف</a:t>
            </a:r>
            <a:r>
              <a:rPr lang="fa-IR" dirty="0" smtClean="0">
                <a:solidFill>
                  <a:srgbClr val="FFFF00"/>
                </a:solidFill>
              </a:rPr>
              <a:t/>
            </a:r>
            <a:br>
              <a:rPr lang="fa-IR" dirty="0" smtClean="0">
                <a:solidFill>
                  <a:srgbClr val="FFFF00"/>
                </a:solidFill>
              </a:rPr>
            </a:br>
            <a:r>
              <a:rPr lang="fa-IR" dirty="0">
                <a:solidFill>
                  <a:srgbClr val="FFFF00"/>
                </a:solidFill>
              </a:rPr>
              <a:t/>
            </a:r>
            <a:br>
              <a:rPr lang="fa-IR" dirty="0">
                <a:solidFill>
                  <a:srgbClr val="FFFF00"/>
                </a:solidFill>
              </a:rPr>
            </a:br>
            <a:r>
              <a:rPr lang="fa-IR" dirty="0" smtClean="0">
                <a:solidFill>
                  <a:srgbClr val="FFFF00"/>
                </a:solidFill>
              </a:rPr>
              <a:t>انعطاف پذیری</a:t>
            </a:r>
            <a:r>
              <a:rPr lang="fa-IR" sz="2400" dirty="0" smtClean="0">
                <a:solidFill>
                  <a:schemeClr val="bg1">
                    <a:lumMod val="95000"/>
                    <a:lumOff val="5000"/>
                  </a:schemeClr>
                </a:solidFill>
              </a:rPr>
              <a:t> »مشکل در تطبیق خود با شرایط جدید و عدم توانایی در درس گرفتن از اشتباهات</a:t>
            </a:r>
            <a:r>
              <a:rPr lang="fa-IR" dirty="0" smtClean="0">
                <a:solidFill>
                  <a:srgbClr val="FFFF00"/>
                </a:solidFill>
              </a:rPr>
              <a:t/>
            </a:r>
            <a:br>
              <a:rPr lang="fa-IR" dirty="0" smtClean="0">
                <a:solidFill>
                  <a:srgbClr val="FFFF00"/>
                </a:solidFill>
              </a:rPr>
            </a:br>
            <a:r>
              <a:rPr lang="fa-IR" dirty="0">
                <a:solidFill>
                  <a:srgbClr val="FFFF00"/>
                </a:solidFill>
              </a:rPr>
              <a:t/>
            </a:r>
            <a:br>
              <a:rPr lang="fa-IR" dirty="0">
                <a:solidFill>
                  <a:srgbClr val="FFFF00"/>
                </a:solidFill>
              </a:rPr>
            </a:br>
            <a:r>
              <a:rPr lang="fa-IR" dirty="0" smtClean="0">
                <a:solidFill>
                  <a:srgbClr val="FFFF00"/>
                </a:solidFill>
              </a:rPr>
              <a:t>حافظه کاری</a:t>
            </a:r>
            <a:r>
              <a:rPr lang="fa-IR" sz="2400" dirty="0" smtClean="0">
                <a:solidFill>
                  <a:schemeClr val="bg1">
                    <a:lumMod val="95000"/>
                    <a:lumOff val="5000"/>
                  </a:schemeClr>
                </a:solidFill>
              </a:rPr>
              <a:t> »مشکل در یادآوری و یادسپاری</a:t>
            </a:r>
            <a:endParaRPr lang="en-US" dirty="0">
              <a:solidFill>
                <a:srgbClr val="FFFF00"/>
              </a:solidFill>
            </a:endParaRPr>
          </a:p>
        </p:txBody>
      </p:sp>
    </p:spTree>
    <p:extLst>
      <p:ext uri="{BB962C8B-B14F-4D97-AF65-F5344CB8AC3E}">
        <p14:creationId xmlns:p14="http://schemas.microsoft.com/office/powerpoint/2010/main" val="421552997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91</TotalTime>
  <Words>369</Words>
  <Application>Microsoft Office PowerPoint</Application>
  <PresentationFormat>Widescreen</PresentationFormat>
  <Paragraphs>15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Century Gothic</vt:lpstr>
      <vt:lpstr>Tahoma</vt:lpstr>
      <vt:lpstr>Wingdings 3</vt:lpstr>
      <vt:lpstr>Slice</vt:lpstr>
      <vt:lpstr>بسم الله الرحمن الرحیم</vt:lpstr>
      <vt:lpstr>Excutive functions من جمله نیروهایی است که از بدو تولد در کودک وجود دارد و با رشد کودک این نیرو نیز رشد می کند و در سن 12 سالگی کارکردهای اجرایی کودک عملکردی همچون بزرگسالان دارد.در واقع این نیرو که بعنوان یک سزه ی شناختی مطرح است وظایفی چون حل مسئله , توجه , استدلال , سازماندهی , برنامه ریزی , حافظه , کنترل بازدارنده , کنترل تکانه , حفظ آمایه , تغییر آمایه و بازداری پاسخ را بر عهده دارد در نتیجه نقص و اختلال در این زمینه باعث اختلال در عملکردهای روزانه میشود.</vt:lpstr>
      <vt:lpstr>تعریف کارکردهای اجرایی      ملترز(2007)</vt:lpstr>
      <vt:lpstr>وظایف کارکردهای اجرایی   گاتری(2009) این وظایف را کنترل و هماهنگی رفتار , برنامه ریزی اهداف , نظارت بر رفتار خود , بازداری پاسخ نابه جا , انعطاف پذیری و جهت گیری رفتار آینده و انجام امور به طور موفقیت آمیز در زندگی روزمره که کارکردهای اجرایی این وظایف را به کمک یکسری کارکردها و نیرو های مهم از جمله حافظه فعال , انعطاف پذیری , بازداری پاسخ , استدلال , برنامه ریزی و توجه انجام می دهد.</vt:lpstr>
      <vt:lpstr>_برنامه ریزی (داوسون و گوایر 2004)  _انعطاف پذیری (داوسون و گوایر 2004)  _بازداری پاسخ (لوفتیز 2009)  _استدلال (برک)  _حافظه فعال </vt:lpstr>
      <vt:lpstr>اختلال عملکردهای اجرایی    بی نظمی در تکالیف مدرسه فراموش کردن تکالیف مشکل در پیروی از قوانین ساده مشکل در اتمام کار</vt:lpstr>
      <vt:lpstr>مشکلات عملکردهای اجرایی چه مهارت های فکری را در کودکان دچار اختلال می کند؟  </vt:lpstr>
      <vt:lpstr>تمرکز » مشکل در شروع و حفظ توجه درفرآیندانجام فعالیت و تلاش برای ادامه ی فعالیت  خود کنترلی » مشکل در تنظیم احساسات ورفتار، بروز تکانشگری و رفتار غیرقابل پیش بینی  مدیریت زمان » عدم توانایی در مدیریت چند فعالیت و زندگی به تناسب سن  برنامه ریزی »مشکل در تنظیم اهداف و مراحل رسیدن به هدف با توجه به داشته ها و ابزار لازم </vt:lpstr>
      <vt:lpstr>خودآگاهی »عدم توانایی در معرفی و بیان احساسات خود و درک احساسات دیگران  سازماندهی »عدم توانایی در نظم بخشی به فعالیت ها و تکالیف  انعطاف پذیری »مشکل در تطبیق خود با شرایط جدید و عدم توانایی در درس گرفتن از اشتباهات  حافظه کاری »مشکل در یادآوری و یادسپاری</vt:lpstr>
      <vt:lpstr>بازی های ویدئویی و رسانه های دیجیتال</vt:lpstr>
      <vt:lpstr>مشکل در عملکردهی اجتماعی تا حدی می تواند شبیه کامپوتری باشد که مثلا پرینتر ندارد یا مانیتور خاموش و روشن میشود.یک کودک می تواند باهوش باشد  اما عملکردهای اجرایی او رشد نیافته باشد. در چنین حالتی این کودک نمره ی خیلی پایینی در تست های هوش میگیرد. وقتی در ef بهبود حاصل شود و انها رشد کنند کودک در ارزیابی و تست های هوش سطح بالایی از عملکرد را نشان خواهد داد.</vt:lpstr>
      <vt:lpstr>چگونه میتوان کمک کرد؟ انچه تاکنون کشف شده این است که برای بهبود عملکردهای اجرایی ما بر »فعالیت های وابسته به شکل پذیری» تکیه میکنیم.این اصل که مغز خود را با تقاضاهای جدیدی که از انانتظار می رود وفق می دهد. مغز بیشتر شبیه عضلات عمل میکند. خواسته های جدید از سیستم عصبی اگر با یک فرکانس بالا در طی یک دوره یک ماهه انجام شود سیستم عصبی خود را با این خواسته ی جدید سازگار میکند.</vt:lpstr>
      <vt:lpstr>اگر یک کودک در تغییر مشکل درد تغییر ممکن است برای مردم اطراف کودک استرس زا باشد . با گذشت زمان  والدین ممکن است از تمایل به تغییر کودک اجتناب کنند و یا ممکن است برای جلوگیری از مشکل در طول تغییر کودک را به دقت در زمان تغییر راهنمایی و رهبری کنند. با گذشت زمان کودک فرصت کمتری برای عمل و تغییر خواهد داشت و حتی شرایط سخت تر هو خواهد شد. اما در صورتی که به کودک کمک شود تا 12 بار در روز و در طول چند ماه تغییر موفقی داشته باشد این احتمال وجود دارد که سیستم عصبی خود را با تقاضای جدید انطباق دهدو عقب افتادگی را جبران کند.</vt:lpstr>
      <vt:lpstr>اگاهی ازعملکردهای اجرایی می تواند برای آموزش بچه هایی که در این زمینه مشکل دارندبسیر مفید باشد. برای مثال: اگر یک کودک به ارامی نشسته باشد و معلم از او بخواهد که بیایدو پشت میز بنشیند کودک ممکن است حرکت نکند و این می تواند مشکل در جابه جایی باشد. اگر شما این موضوع را چالش جابه جایی تشخیص دهید می توانید با تغییر خواسته ی خود به او کمک کنید. از کودک بخواهید ابتدا بایستد وقتی اوایستاد از او بخواهید کنار میز بیاید و بعد بخواهید که بنشیند. مشکلات جابه جایی اغلب به عنوان عدم همکاری ، عدم انگیزه و بی میلی به پاسخدهی تعبیر می شود.  مهارت های جابه جایی(از فعالیتی به فعالیت دیگر یا از حالتی به حالت دیگر رفتن) همچنین می تواند به برنامه های بصری ، توجه به هشدار ها و شمارش معکوس کمک کند.</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USER</dc:creator>
  <cp:lastModifiedBy>USER</cp:lastModifiedBy>
  <cp:revision>15</cp:revision>
  <dcterms:created xsi:type="dcterms:W3CDTF">2017-11-13T13:30:15Z</dcterms:created>
  <dcterms:modified xsi:type="dcterms:W3CDTF">2017-11-13T15:55:02Z</dcterms:modified>
</cp:coreProperties>
</file>